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01"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5033" autoAdjust="0"/>
  </p:normalViewPr>
  <p:slideViewPr>
    <p:cSldViewPr snapToGrid="0" snapToObjects="1">
      <p:cViewPr varScale="1">
        <p:scale>
          <a:sx n="78" d="100"/>
          <a:sy n="78" d="100"/>
        </p:scale>
        <p:origin x="1070" y="72"/>
      </p:cViewPr>
      <p:guideLst>
        <p:guide orient="horz" pos="2160"/>
        <p:guide pos="3840"/>
      </p:guideLst>
    </p:cSldViewPr>
  </p:slideViewPr>
  <p:outlineViewPr>
    <p:cViewPr>
      <p:scale>
        <a:sx n="33" d="100"/>
        <a:sy n="33" d="100"/>
      </p:scale>
      <p:origin x="0" y="-841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8B9EBBA-996F-894A-B54A-D6246ED52CEA}" type="datetimeFigureOut">
              <a:rPr lang="en-US" smtClean="0"/>
              <a:pPr/>
              <a:t>3/29/2023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62358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17958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E4E5C39-FE1E-4048-9E78-68F07A4195FB}" type="datetimeFigureOut">
              <a:rPr lang="en-US" smtClean="0"/>
              <a:t>3/29/2023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710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0559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43651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7050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69148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64591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67350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3/29/2023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7203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664C608-40B1-4030-A28D-5B74BC98ADCE}" type="datetimeFigureOut">
              <a:rPr lang="en-US" smtClean="0"/>
              <a:t>3/29/2023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51725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664C608-40B1-4030-A28D-5B74BC98ADCE}" type="datetimeFigureOut">
              <a:rPr lang="en-US" smtClean="0"/>
              <a:t>3/29/2023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3278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664C608-40B1-4030-A28D-5B74BC98ADCE}" type="datetimeFigureOut">
              <a:rPr lang="en-US" smtClean="0"/>
              <a:t>3/29/2023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68472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4C608-40B1-4030-A28D-5B74BC98ADCE}" type="datetimeFigureOut">
              <a:rPr lang="en-US" smtClean="0"/>
              <a:t>3/29/2023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078904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4C608-40B1-4030-A28D-5B74BC98ADCE}" type="datetimeFigureOut">
              <a:rPr lang="en-US" smtClean="0"/>
              <a:t>3/29/2023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140728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83509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E4E5C39-FE1E-4048-9E78-68F07A4195FB}" type="datetimeFigureOut">
              <a:rPr lang="en-US" smtClean="0"/>
              <a:t>3/29/2023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60387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51493701"/>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662428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3514092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3/29/2023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557907492"/>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039383"/>
            <a:ext cx="2514600" cy="707886"/>
          </a:xfrm>
          <a:prstGeom prst="rect">
            <a:avLst/>
          </a:prstGeom>
          <a:noFill/>
        </p:spPr>
        <p:txBody>
          <a:bodyPr wrap="square" lIns="91440" tIns="45720" rIns="91440" bIns="45720" rtlCol="0" anchor="t">
            <a:spAutoFit/>
          </a:bodyPr>
          <a:lstStyle/>
          <a:p>
            <a:r>
              <a:rPr lang="en-US" sz="2000" dirty="0" err="1">
                <a:latin typeface="Bookman Old Style" panose="02050604050505020204" pitchFamily="18" charset="0"/>
                <a:ea typeface="SF Pro" pitchFamily="2" charset="0"/>
                <a:cs typeface="Times New Roman" panose="02020603050405020304" pitchFamily="18" charset="0"/>
              </a:rPr>
              <a:t>Geethanjali</a:t>
            </a:r>
            <a:r>
              <a:rPr lang="en-US" sz="2000" dirty="0">
                <a:latin typeface="Bookman Old Style" panose="02050604050505020204" pitchFamily="18" charset="0"/>
                <a:ea typeface="SF Pro" pitchFamily="2" charset="0"/>
                <a:cs typeface="Times New Roman" panose="02020603050405020304" pitchFamily="18" charset="0"/>
              </a:rPr>
              <a:t> S</a:t>
            </a:r>
          </a:p>
          <a:p>
            <a:r>
              <a:rPr lang="en-US" sz="2000" dirty="0">
                <a:latin typeface="Bookman Old Style" panose="02050604050505020204" pitchFamily="18" charset="0"/>
                <a:ea typeface="SF Pro" pitchFamily="2" charset="0"/>
                <a:cs typeface="Times New Roman" panose="02020603050405020304" pitchFamily="18" charset="0"/>
              </a:rPr>
              <a:t>29-03-2023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0740" y="1588692"/>
            <a:ext cx="5447071" cy="4740275"/>
          </a:xfrm>
          <a:prstGeom prst="rect">
            <a:avLst/>
          </a:prstGeom>
        </p:spPr>
        <p:txBody>
          <a:bodyPr>
            <a:normAutofit/>
          </a:bodyPr>
          <a:lstStyle/>
          <a:p>
            <a:pPr>
              <a:buFont typeface="Wingdings" panose="05000000000000000000" pitchFamily="2" charset="2"/>
              <a:buChar char="§"/>
            </a:pPr>
            <a:r>
              <a:rPr lang="en-US" sz="2200" dirty="0">
                <a:solidFill>
                  <a:schemeClr val="accent3">
                    <a:lumMod val="25000"/>
                  </a:schemeClr>
                </a:solidFill>
                <a:latin typeface="Abadi" panose="020B0604020104020204" pitchFamily="34" charset="0"/>
              </a:rPr>
              <a:t>We performed exploratory data analysis and determined the training labels.</a:t>
            </a:r>
          </a:p>
          <a:p>
            <a:pPr>
              <a:buFont typeface="Wingdings" panose="05000000000000000000" pitchFamily="2" charset="2"/>
              <a:buChar char="§"/>
            </a:pPr>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pPr>
              <a:buFont typeface="Wingdings" panose="05000000000000000000" pitchFamily="2" charset="2"/>
              <a:buChar char="§"/>
            </a:pPr>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https://github.com/geethas11/IBM-Applied-Data-Science-Capstone-SpaceX/blob/main/spacex-data_wrangling.jupyterlite.ipynb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594008" y="1769807"/>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2351" y="1495425"/>
            <a:ext cx="5399520" cy="4932363"/>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https://github.com/geethas11/IBM-Applied-Data-Science-Capstone-SpaceX/blob/main/eda-datavisualization.ipynb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6096000" y="1575558"/>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352351" y="3668631"/>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3122" y="1397000"/>
            <a:ext cx="11103077" cy="4760913"/>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 typeface="Wingdings" panose="05000000000000000000" pitchFamily="2" charset="2"/>
              <a:buChar char="ü"/>
            </a:pPr>
            <a:r>
              <a:rPr lang="en-US" sz="1700" dirty="0">
                <a:solidFill>
                  <a:schemeClr val="bg2">
                    <a:lumMod val="50000"/>
                  </a:schemeClr>
                </a:solidFill>
                <a:latin typeface="Abadi"/>
              </a:rPr>
              <a:t>The names of unique launch sites in the space mission.</a:t>
            </a:r>
          </a:p>
          <a:p>
            <a:pPr lvl="1">
              <a:lnSpc>
                <a:spcPct val="100000"/>
              </a:lnSpc>
              <a:spcBef>
                <a:spcPts val="1400"/>
              </a:spcBef>
              <a:buFont typeface="Wingdings" panose="05000000000000000000" pitchFamily="2" charset="2"/>
              <a:buChar char="ü"/>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 typeface="Wingdings" panose="05000000000000000000" pitchFamily="2" charset="2"/>
              <a:buChar char="ü"/>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 typeface="Wingdings" panose="05000000000000000000" pitchFamily="2" charset="2"/>
              <a:buChar char="ü"/>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 typeface="Wingdings" panose="05000000000000000000" pitchFamily="2" charset="2"/>
              <a:buChar char="ü"/>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https://github.com/geethas11/IBM-Applied-Data-Science-Capstone-SpaceX/blob/main/eda-sql-coursera_sqllite.ipynb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6538"/>
            <a:ext cx="10736189" cy="4719637"/>
          </a:xfrm>
          <a:prstGeom prst="rect">
            <a:avLst/>
          </a:prstGeom>
        </p:spPr>
        <p:txBody>
          <a:bodyPr>
            <a:normAutofit/>
          </a:bodyPr>
          <a:lstStyle/>
          <a:p>
            <a:pPr>
              <a:lnSpc>
                <a:spcPct val="100000"/>
              </a:lnSpc>
              <a:spcBef>
                <a:spcPts val="1400"/>
              </a:spcBef>
              <a:buFont typeface="Courier New" panose="02070309020205020404" pitchFamily="49" charset="0"/>
              <a:buChar char="o"/>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buFont typeface="Courier New" panose="02070309020205020404" pitchFamily="49" charset="0"/>
              <a:buChar char="o"/>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buFont typeface="Courier New" panose="02070309020205020404" pitchFamily="49" charset="0"/>
              <a:buChar char="o"/>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buFont typeface="Courier New" panose="02070309020205020404" pitchFamily="49" charset="0"/>
              <a:buChar char="o"/>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36189" cy="3289300"/>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buFont typeface="Wingdings" panose="05000000000000000000" pitchFamily="2" charset="2"/>
              <a:buChar char="v"/>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https://github.com/geethas11/IBM-Applied-Data-Science-Capstone-SpaceX/blob/main/spacex_dash_app.py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0439" y="1825625"/>
            <a:ext cx="1120877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https://github.com/geethas11/IBM-Applied-Data-Science-Capstone-SpaceX/blob/main/SpaceX_Machine_Learning_Prediction.jupyterlite.ipynb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Predictive analysis results</a:t>
            </a:r>
          </a:p>
          <a:p>
            <a:pPr lvl="1">
              <a:buFont typeface="Wingdings" panose="05000000000000000000" pitchFamily="2" charset="2"/>
              <a:buChar char="ü"/>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3730" y="2057400"/>
            <a:ext cx="10668000" cy="9667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189529" y="3369239"/>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635002" y="3429000"/>
            <a:ext cx="10871198" cy="2647335"/>
          </a:xfrm>
          <a:prstGeom prst="rect">
            <a:avLst/>
          </a:prstGeom>
        </p:spPr>
      </p:pic>
      <p:sp>
        <p:nvSpPr>
          <p:cNvPr id="2" name="TextBox 1">
            <a:extLst>
              <a:ext uri="{FF2B5EF4-FFF2-40B4-BE49-F238E27FC236}">
                <a16:creationId xmlns:a16="http://schemas.microsoft.com/office/drawing/2014/main" id="{3C1F9428-EA1B-112C-F00D-96F3B3A7402B}"/>
              </a:ext>
            </a:extLst>
          </p:cNvPr>
          <p:cNvSpPr txBox="1"/>
          <p:nvPr/>
        </p:nvSpPr>
        <p:spPr>
          <a:xfrm>
            <a:off x="757084" y="2640736"/>
            <a:ext cx="10799915" cy="646331"/>
          </a:xfrm>
          <a:prstGeom prst="rect">
            <a:avLst/>
          </a:prstGeom>
          <a:noFill/>
        </p:spPr>
        <p:txBody>
          <a:bodyPr wrap="square" rtlCol="0">
            <a:spAutoFit/>
          </a:bodyPr>
          <a:lstStyle/>
          <a:p>
            <a:r>
              <a:rPr lang="en-US" dirty="0"/>
              <a:t>The greater the payload mass for Launch site CCAFS SLC 40, higher the success rate for the rocket</a:t>
            </a:r>
            <a:endParaRPr lang="en-IN"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Executive Summary</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Introduction</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Methodology</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Results</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Conclusion</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1444" y="3313471"/>
            <a:ext cx="4168879" cy="1573161"/>
          </a:xfrm>
          <a:prstGeom prst="rect">
            <a:avLst/>
          </a:prstGeom>
        </p:spPr>
        <p:txBody>
          <a:bodyPr vert="horz" lIns="91440" tIns="45720" rIns="91440" bIns="45720" rtlCol="0">
            <a:normAutofit/>
          </a:bodyPr>
          <a:lstStyle/>
          <a:p>
            <a:pPr marL="0" indent="0">
              <a:spcBef>
                <a:spcPts val="1400"/>
              </a:spcBef>
              <a:buNone/>
            </a:pPr>
            <a:r>
              <a:rPr lang="en-US" sz="2200" dirty="0">
                <a:latin typeface="Abadi" panose="020B0604020104020204" pitchFamily="34" charset="0"/>
              </a:rPr>
              <a:t>From the plot, we can see that ES-L1, GEO, HEO, SSO, VLEO had the most success rate.</a:t>
            </a:r>
          </a:p>
          <a:p>
            <a:pPr marL="0" indent="0">
              <a:spcBef>
                <a:spcPts val="1400"/>
              </a:spcBef>
              <a:buNone/>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32386" y="2070100"/>
            <a:ext cx="10473814"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9942844" cy="263534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73618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6" y="3428999"/>
            <a:ext cx="3908869" cy="1388807"/>
          </a:xfrm>
          <a:prstGeom prst="rect">
            <a:avLst/>
          </a:prstGeom>
        </p:spPr>
        <p:txBody>
          <a:bodyPr vert="horz" lIns="91440" tIns="45720" rIns="91440" bIns="45720" rtlCol="0">
            <a:normAutofit/>
          </a:bodyPr>
          <a:lstStyle/>
          <a:p>
            <a:pPr marL="0" indent="0">
              <a:spcBef>
                <a:spcPts val="1400"/>
              </a:spcBef>
              <a:buNone/>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5244623"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2954" y="2920181"/>
            <a:ext cx="4542503" cy="1809135"/>
          </a:xfrm>
          <a:prstGeom prst="rect">
            <a:avLst/>
          </a:prstGeom>
        </p:spPr>
        <p:txBody>
          <a:bodyPr vert="horz" lIns="91440" tIns="45720" rIns="91440" bIns="45720" rtlCol="0">
            <a:normAutofit/>
          </a:bodyPr>
          <a:lstStyle/>
          <a:p>
            <a:pPr marL="0" indent="0">
              <a:spcBef>
                <a:spcPts val="1400"/>
              </a:spcBef>
              <a:buNone/>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0103" y="1367631"/>
            <a:ext cx="10223500" cy="4122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677666" y="2511278"/>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2116" y="1825625"/>
            <a:ext cx="1104408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2320176" y="3084426"/>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7678994" cy="1229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6807" y="2969342"/>
            <a:ext cx="4434458" cy="1376516"/>
          </a:xfrm>
          <a:prstGeom prst="rect">
            <a:avLst/>
          </a:prstGeom>
        </p:spPr>
        <p:txBody>
          <a:bodyPr vert="horz" lIns="91440" tIns="45720" rIns="91440" bIns="45720" rtlCol="0">
            <a:normAutofit/>
          </a:bodyPr>
          <a:lstStyle/>
          <a:p>
            <a:pPr marL="0" indent="0">
              <a:spcBef>
                <a:spcPts val="1400"/>
              </a:spcBef>
              <a:buNone/>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333728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2283" y="3018503"/>
            <a:ext cx="4611329" cy="1376516"/>
          </a:xfrm>
          <a:prstGeom prst="rect">
            <a:avLst/>
          </a:prstGeom>
        </p:spPr>
        <p:txBody>
          <a:bodyPr vert="horz" lIns="91440" tIns="45720" rIns="91440" bIns="45720" rtlCol="0">
            <a:normAutofit/>
          </a:bodyPr>
          <a:lstStyle/>
          <a:p>
            <a:pPr marL="0" indent="0">
              <a:spcBef>
                <a:spcPts val="1400"/>
              </a:spcBef>
              <a:buNone/>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1936955"/>
            <a:ext cx="6253212" cy="327413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77548" y="2733367"/>
            <a:ext cx="4630994" cy="2271251"/>
          </a:xfrm>
          <a:prstGeom prst="rect">
            <a:avLst/>
          </a:prstGeom>
        </p:spPr>
        <p:txBody>
          <a:bodyPr vert="horz" lIns="91440" tIns="45720" rIns="91440" bIns="45720" rtlCol="0">
            <a:normAutofit/>
          </a:bodyPr>
          <a:lstStyle/>
          <a:p>
            <a:pPr marL="0" indent="0">
              <a:spcBef>
                <a:spcPts val="1400"/>
              </a:spcBef>
              <a:buNone/>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Courier New" panose="02070309020205020404" pitchFamily="49" charset="0"/>
              <a:buChar char="o"/>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Courier New" panose="02070309020205020404" pitchFamily="49" charset="0"/>
              <a:buChar char="o"/>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Wingdings" panose="05000000000000000000" pitchFamily="2" charset="2"/>
              <a:buChar char="v"/>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3195484"/>
            <a:ext cx="5191432" cy="1278194"/>
          </a:xfrm>
          <a:prstGeom prst="rect">
            <a:avLst/>
          </a:prstGeom>
        </p:spPr>
        <p:txBody>
          <a:bodyPr vert="horz" lIns="91440" tIns="45720" rIns="91440" bIns="45720" rtlCol="0">
            <a:normAutofit/>
          </a:bodyPr>
          <a:lstStyle/>
          <a:p>
            <a:pPr marL="0" indent="0">
              <a:spcBef>
                <a:spcPts val="1400"/>
              </a:spcBef>
              <a:buNone/>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1276" y="2654710"/>
            <a:ext cx="4581833" cy="1179872"/>
          </a:xfrm>
          <a:prstGeom prst="rect">
            <a:avLst/>
          </a:prstGeom>
        </p:spPr>
        <p:txBody>
          <a:bodyPr vert="horz" lIns="91440" tIns="45720" rIns="91440" bIns="45720" rtlCol="0">
            <a:normAutofit/>
          </a:bodyPr>
          <a:lstStyle/>
          <a:p>
            <a:pPr marL="0" indent="0">
              <a:spcBef>
                <a:spcPts val="1400"/>
              </a:spcBef>
              <a:buNone/>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 y="1825625"/>
            <a:ext cx="1075649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77548" y="2153265"/>
            <a:ext cx="4709652" cy="2969341"/>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445751"/>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596974"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981942" y="1253637"/>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810888" y="1463982"/>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50239"/>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025445" y="1311839"/>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990600" y="1994105"/>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5" y="586822"/>
            <a:ext cx="5226235" cy="907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66917" y="1897626"/>
            <a:ext cx="10955692" cy="747251"/>
          </a:xfrm>
          <a:prstGeom prst="rect">
            <a:avLst/>
          </a:prstGeom>
        </p:spPr>
        <p:txBody>
          <a:bodyPr vert="horz" lIns="91440" tIns="45720" rIns="91440" bIns="45720" rtlCol="0" anchor="ctr">
            <a:normAutofit/>
          </a:bodyPr>
          <a:lstStyle/>
          <a:p>
            <a:pPr marL="0" indent="0">
              <a:spcBef>
                <a:spcPts val="1400"/>
              </a:spcBef>
              <a:buNone/>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22786" y="2428568"/>
            <a:ext cx="5673214" cy="210410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80623" y="1897625"/>
            <a:ext cx="10625577" cy="4010537"/>
          </a:xfrm>
          <a:prstGeom prst="rect">
            <a:avLst/>
          </a:prstGeom>
        </p:spPr>
        <p:txBody>
          <a:bodyPr>
            <a:normAutofit/>
          </a:bodyPr>
          <a:lstStyle/>
          <a:p>
            <a:pPr marL="0" indent="0">
              <a:lnSpc>
                <a:spcPct val="100000"/>
              </a:lnSpc>
              <a:spcBef>
                <a:spcPts val="1400"/>
              </a:spcBef>
              <a:buNone/>
            </a:pPr>
            <a:r>
              <a:rPr lang="en-US" sz="2200" dirty="0">
                <a:solidFill>
                  <a:schemeClr val="bg1"/>
                </a:solidFill>
                <a:latin typeface="Abadi" panose="020B0604020104020204" pitchFamily="34" charset="0"/>
              </a:rPr>
              <a:t>We can conclude that:</a:t>
            </a:r>
          </a:p>
          <a:p>
            <a:pPr>
              <a:lnSpc>
                <a:spcPct val="100000"/>
              </a:lnSpc>
              <a:spcBef>
                <a:spcPts val="1400"/>
              </a:spcBef>
            </a:pPr>
            <a:r>
              <a:rPr lang="en-US" sz="2200" dirty="0">
                <a:solidFill>
                  <a:schemeClr val="bg1"/>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bg1"/>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bg1"/>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bg1"/>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bg1"/>
                </a:solidFill>
                <a:latin typeface="Abadi" panose="020B0604020104020204" pitchFamily="34" charset="0"/>
              </a:rPr>
              <a:t>The Decision tree classifier is the best machine learning algorithm for this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buFont typeface="Wingdings" panose="05000000000000000000" pitchFamily="2" charset="2"/>
              <a:buChar char="q"/>
            </a:pPr>
            <a:r>
              <a:rPr lang="en-US" sz="8800" dirty="0">
                <a:solidFill>
                  <a:schemeClr val="accent3">
                    <a:lumMod val="25000"/>
                  </a:schemeClr>
                </a:solidFill>
                <a:latin typeface="Abadi"/>
              </a:rPr>
              <a:t>Data collection methodology:</a:t>
            </a:r>
          </a:p>
          <a:p>
            <a:pPr lvl="1">
              <a:lnSpc>
                <a:spcPct val="120000"/>
              </a:lnSpc>
              <a:spcBef>
                <a:spcPts val="1400"/>
              </a:spcBef>
              <a:buFont typeface="Wingdings" panose="05000000000000000000" pitchFamily="2" charset="2"/>
              <a:buChar char="ü"/>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buFont typeface="Wingdings" panose="05000000000000000000" pitchFamily="2" charset="2"/>
              <a:buChar char="q"/>
            </a:pPr>
            <a:r>
              <a:rPr lang="en-US" sz="8800" dirty="0">
                <a:solidFill>
                  <a:schemeClr val="accent3">
                    <a:lumMod val="25000"/>
                  </a:schemeClr>
                </a:solidFill>
                <a:latin typeface="Abadi"/>
              </a:rPr>
              <a:t>Perform data wrangling</a:t>
            </a:r>
          </a:p>
          <a:p>
            <a:pPr lvl="1">
              <a:lnSpc>
                <a:spcPct val="120000"/>
              </a:lnSpc>
              <a:spcBef>
                <a:spcPts val="1400"/>
              </a:spcBef>
              <a:buFont typeface="Wingdings" panose="05000000000000000000" pitchFamily="2" charset="2"/>
              <a:buChar char="ü"/>
            </a:pPr>
            <a:r>
              <a:rPr lang="en-US" sz="7600" dirty="0">
                <a:solidFill>
                  <a:schemeClr val="bg2">
                    <a:lumMod val="50000"/>
                  </a:schemeClr>
                </a:solidFill>
                <a:latin typeface="Abadi"/>
              </a:rPr>
              <a:t>One-hot encoding was applied to categorical features</a:t>
            </a:r>
          </a:p>
          <a:p>
            <a:pPr>
              <a:lnSpc>
                <a:spcPct val="120000"/>
              </a:lnSpc>
              <a:spcBef>
                <a:spcPts val="1400"/>
              </a:spcBef>
              <a:buFont typeface="Wingdings" panose="05000000000000000000" pitchFamily="2" charset="2"/>
              <a:buChar char="q"/>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buFont typeface="Wingdings" panose="05000000000000000000" pitchFamily="2" charset="2"/>
              <a:buChar char="q"/>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buFont typeface="Wingdings" panose="05000000000000000000" pitchFamily="2" charset="2"/>
              <a:buChar char="q"/>
            </a:pPr>
            <a:r>
              <a:rPr lang="en-US" sz="8800" dirty="0">
                <a:solidFill>
                  <a:schemeClr val="accent3">
                    <a:lumMod val="25000"/>
                  </a:schemeClr>
                </a:solidFill>
                <a:latin typeface="Abadi"/>
              </a:rPr>
              <a:t>Perform predictive analysis using classification models</a:t>
            </a:r>
          </a:p>
          <a:p>
            <a:pPr lvl="1">
              <a:lnSpc>
                <a:spcPct val="120000"/>
              </a:lnSpc>
              <a:spcBef>
                <a:spcPts val="1400"/>
              </a:spcBef>
              <a:buFont typeface="Wingdings" panose="05000000000000000000" pitchFamily="2" charset="2"/>
              <a:buChar char="q"/>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0942" y="1403350"/>
            <a:ext cx="9687796" cy="4773613"/>
          </a:xfrm>
          <a:prstGeom prst="rect">
            <a:avLst/>
          </a:prstGeom>
        </p:spPr>
        <p:txBody>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 The data was collected using various methods</a:t>
            </a:r>
          </a:p>
          <a:p>
            <a:pPr lvl="1" algn="just">
              <a:lnSpc>
                <a:spcPct val="100000"/>
              </a:lnSpc>
              <a:spcBef>
                <a:spcPts val="1400"/>
              </a:spcBef>
              <a:buFont typeface="Wingdings" panose="05000000000000000000" pitchFamily="2" charset="2"/>
              <a:buChar char="v"/>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 typeface="Wingdings" panose="05000000000000000000" pitchFamily="2" charset="2"/>
              <a:buChar char="v"/>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 typeface="Wingdings" panose="05000000000000000000" pitchFamily="2" charset="2"/>
              <a:buChar char="v"/>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 typeface="Wingdings" panose="05000000000000000000" pitchFamily="2" charset="2"/>
              <a:buChar char="v"/>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 typeface="Wingdings" panose="05000000000000000000" pitchFamily="2" charset="2"/>
              <a:buChar char="v"/>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76980" y="1800225"/>
            <a:ext cx="5496509" cy="4225925"/>
          </a:xfrm>
          <a:prstGeom prst="rect">
            <a:avLst/>
          </a:prstGeom>
        </p:spPr>
        <p:txBody>
          <a:bodyPr vert="horz" lIns="91440" tIns="45720" rIns="91440" bIns="45720" rtlCol="0" anchor="t">
            <a:normAutofit lnSpcReduction="10000"/>
          </a:bodyPr>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buFont typeface="Wingdings" panose="05000000000000000000" pitchFamily="2" charset="2"/>
              <a:buChar char="§"/>
            </a:pPr>
            <a:endParaRPr lang="en-US"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endParaRPr lang="en-US" sz="2200" dirty="0">
              <a:solidFill>
                <a:schemeClr val="accent3">
                  <a:lumMod val="25000"/>
                </a:schemeClr>
              </a:solidFill>
              <a:latin typeface="Abadi"/>
            </a:endParaRP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https://github.com/geethas11/IBM-Applied-Data-Science-Capstone-SpaceX/blob/main/spacex-data-collection-api.ipynb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027175" y="1499088"/>
            <a:ext cx="5352610"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1612" y="1730477"/>
            <a:ext cx="4827640" cy="4436961"/>
          </a:xfrm>
          <a:prstGeom prst="rect">
            <a:avLst/>
          </a:prstGeom>
        </p:spPr>
        <p:txBody>
          <a:bodyPr lIns="91440" tIns="45720" rIns="91440" bIns="45720" anchor="t">
            <a:noAutofit/>
          </a:bodyPr>
          <a:lstStyle/>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https://github.com/geethas11/IBM-Applied-Data-Science-Capstone-SpaceX/blob/main/spacex-webscraping.ipynb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466735" y="1447559"/>
            <a:ext cx="6039465"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1433</TotalTime>
  <Words>1795</Words>
  <Application>Microsoft Office PowerPoint</Application>
  <PresentationFormat>Widescreen</PresentationFormat>
  <Paragraphs>198</Paragraphs>
  <Slides>46</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Abadi</vt:lpstr>
      <vt:lpstr>Arial</vt:lpstr>
      <vt:lpstr>Bookman Old Style</vt:lpstr>
      <vt:lpstr>Calibri</vt:lpstr>
      <vt:lpstr>Calibri Light</vt:lpstr>
      <vt:lpstr>Century Gothic</vt:lpstr>
      <vt:lpstr>Courier New</vt:lpstr>
      <vt:lpstr>IBM Plex Mono SemiBold</vt:lpstr>
      <vt:lpstr>IBM Plex Mono Text</vt:lpstr>
      <vt:lpstr>Wingdings</vt:lpstr>
      <vt:lpstr>Custom Design</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Jagadish S</cp:lastModifiedBy>
  <cp:revision>201</cp:revision>
  <dcterms:created xsi:type="dcterms:W3CDTF">2021-04-29T18:58:34Z</dcterms:created>
  <dcterms:modified xsi:type="dcterms:W3CDTF">2023-03-29T13:45:06Z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